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308" r:id="rId4"/>
    <p:sldId id="311" r:id="rId5"/>
    <p:sldId id="300" r:id="rId6"/>
    <p:sldId id="331" r:id="rId7"/>
    <p:sldId id="332" r:id="rId8"/>
    <p:sldId id="333" r:id="rId9"/>
    <p:sldId id="301" r:id="rId10"/>
    <p:sldId id="323" r:id="rId11"/>
    <p:sldId id="312" r:id="rId12"/>
    <p:sldId id="313" r:id="rId13"/>
    <p:sldId id="314" r:id="rId14"/>
    <p:sldId id="316" r:id="rId15"/>
    <p:sldId id="317" r:id="rId16"/>
    <p:sldId id="315" r:id="rId17"/>
    <p:sldId id="318" r:id="rId18"/>
    <p:sldId id="319" r:id="rId19"/>
    <p:sldId id="338" r:id="rId20"/>
    <p:sldId id="258" r:id="rId21"/>
    <p:sldId id="339" r:id="rId22"/>
    <p:sldId id="340" r:id="rId23"/>
    <p:sldId id="261" r:id="rId24"/>
    <p:sldId id="343" r:id="rId25"/>
    <p:sldId id="344" r:id="rId26"/>
    <p:sldId id="345" r:id="rId27"/>
    <p:sldId id="346" r:id="rId28"/>
    <p:sldId id="348" r:id="rId29"/>
    <p:sldId id="347" r:id="rId30"/>
    <p:sldId id="356" r:id="rId31"/>
    <p:sldId id="357" r:id="rId32"/>
    <p:sldId id="364" r:id="rId33"/>
    <p:sldId id="358" r:id="rId34"/>
    <p:sldId id="359" r:id="rId35"/>
    <p:sldId id="360" r:id="rId36"/>
    <p:sldId id="361" r:id="rId37"/>
    <p:sldId id="362" r:id="rId38"/>
    <p:sldId id="363" r:id="rId39"/>
    <p:sldId id="353" r:id="rId40"/>
    <p:sldId id="342" r:id="rId41"/>
    <p:sldId id="341" r:id="rId42"/>
    <p:sldId id="349" r:id="rId43"/>
    <p:sldId id="350" r:id="rId44"/>
    <p:sldId id="354" r:id="rId45"/>
    <p:sldId id="355" r:id="rId46"/>
    <p:sldId id="351" r:id="rId47"/>
    <p:sldId id="352" r:id="rId48"/>
    <p:sldId id="367" r:id="rId49"/>
    <p:sldId id="368" r:id="rId50"/>
    <p:sldId id="369" r:id="rId51"/>
    <p:sldId id="370" r:id="rId52"/>
    <p:sldId id="371" r:id="rId53"/>
    <p:sldId id="365" r:id="rId54"/>
    <p:sldId id="366" r:id="rId55"/>
    <p:sldId id="320" r:id="rId56"/>
    <p:sldId id="32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64" autoAdjust="0"/>
    <p:restoredTop sz="94660"/>
  </p:normalViewPr>
  <p:slideViewPr>
    <p:cSldViewPr snapToGrid="0">
      <p:cViewPr varScale="1">
        <p:scale>
          <a:sx n="72" d="100"/>
          <a:sy n="72" d="100"/>
        </p:scale>
        <p:origin x="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46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6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0066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078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3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smtClean="0"/>
              <a:t>PIA </a:t>
            </a:r>
            <a:r>
              <a:rPr lang="ko-KR" altLang="en-US" sz="7200" dirty="0" smtClean="0"/>
              <a:t>개인정보 영향평가</a:t>
            </a:r>
            <a:endParaRPr 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65120" y="5234609"/>
            <a:ext cx="8534400" cy="667512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b="1" dirty="0" smtClean="0"/>
              <a:t>작성자 </a:t>
            </a:r>
            <a:r>
              <a:rPr lang="en-US" altLang="ko-KR" sz="3600" b="1" dirty="0" smtClean="0"/>
              <a:t>: Eric Yoon</a:t>
            </a:r>
          </a:p>
        </p:txBody>
      </p:sp>
    </p:spTree>
    <p:extLst>
      <p:ext uri="{BB962C8B-B14F-4D97-AF65-F5344CB8AC3E}">
        <p14:creationId xmlns:p14="http://schemas.microsoft.com/office/powerpoint/2010/main" val="2237974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8" y="931800"/>
            <a:ext cx="11886058" cy="579676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인증의 </a:t>
            </a:r>
            <a:r>
              <a:rPr lang="ko-KR" altLang="en-US" dirty="0"/>
              <a:t>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7524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구성요소 다시 확인 </a:t>
            </a:r>
            <a:r>
              <a:rPr lang="en-US" altLang="ko-KR" dirty="0" smtClean="0"/>
              <a:t>! 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보호대책 </a:t>
            </a:r>
            <a:r>
              <a:rPr lang="en-US" altLang="ko-KR" dirty="0" smtClean="0"/>
              <a:t>!!!    </a:t>
            </a:r>
            <a:r>
              <a:rPr lang="ko-KR" altLang="en-US" dirty="0" smtClean="0"/>
              <a:t>필수 </a:t>
            </a:r>
            <a:r>
              <a:rPr lang="en-US" altLang="ko-KR" dirty="0" smtClean="0"/>
              <a:t>!!</a:t>
            </a:r>
            <a:r>
              <a:rPr lang="ko-KR" altLang="en-US" dirty="0" smtClean="0"/>
              <a:t>학습 하자 </a:t>
            </a:r>
            <a:r>
              <a:rPr lang="en-US" altLang="ko-KR" dirty="0" smtClean="0"/>
              <a:t>!!!</a:t>
            </a:r>
            <a:endParaRPr 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" y="1874519"/>
            <a:ext cx="5532407" cy="4793699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658926" y="1745124"/>
            <a:ext cx="6349044" cy="492309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알고보면</a:t>
            </a:r>
            <a:r>
              <a:rPr lang="ko-KR" altLang="en-US" dirty="0" smtClean="0"/>
              <a:t>  </a:t>
            </a:r>
            <a:r>
              <a:rPr lang="ko-KR" altLang="en-US" dirty="0" smtClean="0"/>
              <a:t>보이고 모르고 보면 </a:t>
            </a:r>
            <a:r>
              <a:rPr lang="ko-KR" altLang="en-US" dirty="0" err="1" smtClean="0"/>
              <a:t>안보이기떄문에</a:t>
            </a:r>
            <a:r>
              <a:rPr lang="ko-KR" altLang="en-US" dirty="0" smtClean="0"/>
              <a:t> 다시 보고 또 보도록 하자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보안인이라면</a:t>
            </a:r>
            <a:r>
              <a:rPr lang="ko-KR" altLang="en-US" dirty="0" smtClean="0"/>
              <a:t> </a:t>
            </a:r>
            <a:r>
              <a:rPr lang="ko-KR" altLang="en-US" dirty="0" smtClean="0"/>
              <a:t>꼭 </a:t>
            </a:r>
            <a:r>
              <a:rPr lang="ko-KR" altLang="en-US" dirty="0" err="1" smtClean="0"/>
              <a:t>알아야될</a:t>
            </a:r>
            <a:r>
              <a:rPr lang="ko-KR" altLang="en-US" dirty="0" smtClean="0"/>
              <a:t> 보호대책 다시 짚어보자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7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ko-KR" altLang="en-US" dirty="0" err="1" smtClean="0"/>
              <a:t>교육및</a:t>
            </a:r>
            <a:r>
              <a:rPr lang="ko-KR" altLang="en-US" dirty="0" smtClean="0"/>
              <a:t> 훈련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최소 연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이상 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ko-KR" altLang="en-US" dirty="0" smtClean="0"/>
              <a:t>개인정보 취급자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취급자 감독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보안서약서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퇴직자등</a:t>
            </a:r>
            <a:r>
              <a:rPr lang="ko-KR" altLang="en-US" dirty="0" smtClean="0"/>
              <a:t> 직무변경관리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3.</a:t>
            </a:r>
            <a:r>
              <a:rPr lang="ko-KR" altLang="en-US" dirty="0" smtClean="0"/>
              <a:t>위탁업무관리 및 침해사고관리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외부위탁계약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정부주체고지</a:t>
            </a:r>
            <a:r>
              <a:rPr lang="en-US" altLang="ko-KR" dirty="0" smtClean="0"/>
              <a:t>.</a:t>
            </a:r>
            <a:r>
              <a:rPr lang="ko-KR" altLang="en-US" dirty="0" smtClean="0"/>
              <a:t>위탁자관리감독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ko-KR" altLang="en-US" dirty="0" smtClean="0"/>
              <a:t>위탁계약서에 반드시 포함할 사항이 </a:t>
            </a:r>
            <a:r>
              <a:rPr lang="ko-KR" altLang="en-US" dirty="0" err="1" smtClean="0"/>
              <a:t>아닌것은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</a:p>
          <a:p>
            <a:pPr marL="0" indent="0">
              <a:buNone/>
            </a:pPr>
            <a:r>
              <a:rPr lang="ko-KR" altLang="en-US" dirty="0" smtClean="0"/>
              <a:t>수탁자가 </a:t>
            </a:r>
            <a:r>
              <a:rPr lang="ko-KR" altLang="en-US" dirty="0" err="1" smtClean="0"/>
              <a:t>접근가능한</a:t>
            </a:r>
            <a:r>
              <a:rPr lang="ko-KR" altLang="en-US" dirty="0" smtClean="0"/>
              <a:t> 개인정보의 </a:t>
            </a:r>
            <a:r>
              <a:rPr lang="ko-KR" altLang="en-US" dirty="0" err="1" smtClean="0"/>
              <a:t>범위및</a:t>
            </a:r>
            <a:r>
              <a:rPr lang="ko-KR" altLang="en-US" dirty="0" smtClean="0"/>
              <a:t> 유형은 반드시 계약서에 포함하지 않아도 된다</a:t>
            </a:r>
            <a:r>
              <a:rPr lang="en-US" altLang="ko-KR" dirty="0" smtClean="0"/>
              <a:t>.)-</a:t>
            </a:r>
            <a:r>
              <a:rPr lang="ko-KR" altLang="en-US" dirty="0" smtClean="0"/>
              <a:t>시험문제 </a:t>
            </a:r>
            <a:r>
              <a:rPr lang="ko-KR" altLang="en-US" dirty="0" err="1" smtClean="0"/>
              <a:t>자주출제됨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4.</a:t>
            </a:r>
            <a:r>
              <a:rPr lang="ko-KR" altLang="en-US" dirty="0" smtClean="0"/>
              <a:t>침해사고관리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침해사고 </a:t>
            </a:r>
            <a:r>
              <a:rPr lang="ko-KR" altLang="en-US" dirty="0" err="1" smtClean="0"/>
              <a:t>대응절차및</a:t>
            </a:r>
            <a:r>
              <a:rPr lang="ko-KR" altLang="en-US" dirty="0" smtClean="0"/>
              <a:t> 체계구축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침해사고 훈련개선</a:t>
            </a:r>
            <a:r>
              <a:rPr lang="en-US" altLang="ko-KR" dirty="0" smtClean="0"/>
              <a:t>,</a:t>
            </a:r>
            <a:r>
              <a:rPr lang="ko-KR" altLang="en-US" dirty="0" smtClean="0"/>
              <a:t>대응</a:t>
            </a:r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관리적 보호조치  는 무엇인가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ko-KR" altLang="en-US" dirty="0" smtClean="0"/>
              <a:t>물리적 보안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보호구역지정 및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보호설비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 통제 등</a:t>
            </a:r>
            <a:r>
              <a:rPr lang="en-US" altLang="ko-KR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ko-KR" altLang="en-US" dirty="0" smtClean="0"/>
              <a:t>영상 정보 처리기기 관리</a:t>
            </a:r>
            <a:endParaRPr lang="en-US" altLang="ko-KR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ko-KR" altLang="en-US" dirty="0" smtClean="0"/>
              <a:t>매체 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저장매체파기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재사용시</a:t>
            </a:r>
            <a:r>
              <a:rPr lang="en-US" altLang="ko-KR" dirty="0" smtClean="0"/>
              <a:t>….-</a:t>
            </a:r>
            <a:r>
              <a:rPr lang="ko-KR" altLang="en-US" dirty="0"/>
              <a:t>데</a:t>
            </a:r>
            <a:r>
              <a:rPr lang="ko-KR" altLang="en-US" dirty="0" smtClean="0"/>
              <a:t>이터 복구 안되도록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68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♡ 개인정보 처리시스템과 관련 시스템의 계정과 권한은 필요한 사람에게 최소한으로 부여 </a:t>
            </a:r>
            <a:r>
              <a:rPr lang="ko-KR" altLang="en-US" dirty="0" err="1" smtClean="0"/>
              <a:t>되어야하며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권한부여 이력은 일정 기간 보관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개보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망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♡ 개인정보 처리시스템 접속기록은 법령에 따라 일정기간 이상 보관하여야 하며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 </a:t>
            </a:r>
            <a:r>
              <a:rPr lang="ko-KR" altLang="en-US" dirty="0" err="1" smtClean="0"/>
              <a:t>없는자의</a:t>
            </a:r>
            <a:r>
              <a:rPr lang="ko-KR" altLang="en-US" dirty="0" smtClean="0"/>
              <a:t> 접근시도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권한의 오남용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</a:t>
            </a:r>
            <a:r>
              <a:rPr lang="ko-KR" altLang="en-US" dirty="0" err="1" smtClean="0"/>
              <a:t>오류등을</a:t>
            </a:r>
            <a:r>
              <a:rPr lang="ko-KR" altLang="en-US" dirty="0" smtClean="0"/>
              <a:t> 적발하기 위하여 주기적으로 접속 기록을 검토 </a:t>
            </a:r>
            <a:r>
              <a:rPr lang="ko-KR" altLang="en-US" dirty="0" err="1" smtClean="0"/>
              <a:t>하여야함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♡ 계정의 비밀번호를 안전하게 관리 하기 위한 기준을 마련하여 이행하여야 하며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필요한경우</a:t>
            </a:r>
            <a:r>
              <a:rPr lang="ko-KR" altLang="en-US" dirty="0" smtClean="0"/>
              <a:t> 개인정보 취급자의 단말을 </a:t>
            </a:r>
            <a:r>
              <a:rPr lang="ko-KR" altLang="en-US" dirty="0" err="1" smtClean="0"/>
              <a:t>망분리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해야함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♥</a:t>
            </a:r>
            <a:r>
              <a:rPr lang="ko-KR" altLang="en-US" dirty="0" err="1" smtClean="0"/>
              <a:t>망법에서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망분리대상자는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개인정보 처리시스템으로 부터 </a:t>
            </a:r>
            <a:r>
              <a:rPr lang="ko-KR" altLang="en-US" dirty="0" err="1" smtClean="0"/>
              <a:t>다운로드할수</a:t>
            </a:r>
            <a:r>
              <a:rPr lang="ko-KR" altLang="en-US" dirty="0" smtClean="0"/>
              <a:t> 있는 권한을 보유한자 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개인정보처리시스템을 이용하는 개인정보 취급자의 </a:t>
            </a:r>
            <a:r>
              <a:rPr lang="ko-KR" altLang="en-US" dirty="0" err="1" smtClean="0"/>
              <a:t>권한을부여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변경할수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 처리시스템에 저장된 개인정보를 </a:t>
            </a:r>
            <a:r>
              <a:rPr lang="ko-KR" altLang="en-US" dirty="0" err="1" smtClean="0"/>
              <a:t>삭제할수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 smtClean="0"/>
              <a:t>♥</a:t>
            </a:r>
            <a:r>
              <a:rPr lang="ko-KR" altLang="en-US" dirty="0" smtClean="0"/>
              <a:t>개인정보 처리업무에 사용하는 단말과 시스템은 악성코드감염에 </a:t>
            </a:r>
            <a:r>
              <a:rPr lang="ko-KR" altLang="en-US" dirty="0" err="1" smtClean="0"/>
              <a:t>수행해야하며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시스템과 단말기 보호를 위해 필요한 보안 시스템을 구축하여 </a:t>
            </a:r>
            <a:r>
              <a:rPr lang="ko-KR" altLang="en-US" dirty="0" err="1" smtClean="0"/>
              <a:t>운영해야함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♥개인정보 처리시스템과 관련 시스템을 개발하는 경우 개발 보안 요구사항정의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개발과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운영환경의분리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실데이터의</a:t>
            </a:r>
            <a:r>
              <a:rPr lang="ko-KR" altLang="en-US" dirty="0" smtClean="0"/>
              <a:t> 테스트 환경사용금지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외주개발시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용역업체관리등의</a:t>
            </a:r>
            <a:r>
              <a:rPr lang="ko-KR" altLang="en-US" dirty="0" smtClean="0"/>
              <a:t> 사항을 </a:t>
            </a:r>
            <a:r>
              <a:rPr lang="ko-KR" altLang="en-US" dirty="0" err="1" smtClean="0"/>
              <a:t>준수하여야함</a:t>
            </a:r>
            <a:r>
              <a:rPr lang="en-US" altLang="ko-KR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2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7626" y="10948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기술적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9851" y="1832500"/>
            <a:ext cx="5181600" cy="4878851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 smtClean="0"/>
              <a:t>1. </a:t>
            </a:r>
            <a:r>
              <a:rPr lang="ko-KR" altLang="en-US" sz="3200" b="1" dirty="0" smtClean="0"/>
              <a:t>접근통제 </a:t>
            </a:r>
            <a:endParaRPr lang="en-US" altLang="ko-KR" sz="3200" b="1" dirty="0" smtClean="0"/>
          </a:p>
          <a:p>
            <a:pPr marL="0" indent="0">
              <a:buNone/>
            </a:pPr>
            <a:r>
              <a:rPr lang="en-US" sz="2600" dirty="0" smtClean="0"/>
              <a:t>-</a:t>
            </a:r>
            <a:r>
              <a:rPr lang="ko-KR" altLang="en-US" sz="2600" dirty="0" err="1" smtClean="0"/>
              <a:t>문서로공식화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,- </a:t>
            </a:r>
            <a:r>
              <a:rPr lang="ko-KR" altLang="en-US" sz="2600" dirty="0" smtClean="0"/>
              <a:t>인사이동에 따른 권한변경보관</a:t>
            </a: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smtClean="0"/>
              <a:t>3</a:t>
            </a:r>
            <a:r>
              <a:rPr lang="ko-KR" altLang="en-US" sz="2600" dirty="0" smtClean="0"/>
              <a:t>년</a:t>
            </a:r>
            <a:r>
              <a:rPr lang="en-US" altLang="ko-KR" sz="2600" dirty="0" smtClean="0"/>
              <a:t>,</a:t>
            </a:r>
            <a:r>
              <a:rPr lang="ko-KR" altLang="en-US" sz="2600" dirty="0" err="1" smtClean="0"/>
              <a:t>망법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5</a:t>
            </a:r>
            <a:r>
              <a:rPr lang="ko-KR" altLang="en-US" sz="2600" dirty="0" smtClean="0"/>
              <a:t>년  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비밀번호관리 </a:t>
            </a:r>
            <a:r>
              <a:rPr lang="en-US" altLang="ko-KR" sz="2600" dirty="0" smtClean="0"/>
              <a:t>, -</a:t>
            </a:r>
            <a:r>
              <a:rPr lang="ko-KR" altLang="en-US" sz="2600" dirty="0" smtClean="0"/>
              <a:t>접속기록</a:t>
            </a:r>
            <a:r>
              <a:rPr lang="en-US" altLang="ko-KR" sz="2600" dirty="0" smtClean="0"/>
              <a:t>,-</a:t>
            </a:r>
            <a:r>
              <a:rPr lang="ko-KR" altLang="en-US" sz="2600" dirty="0" err="1" smtClean="0"/>
              <a:t>전자적기록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수기문서 </a:t>
            </a:r>
            <a:r>
              <a:rPr lang="en-US" altLang="ko-KR" sz="2600" dirty="0" smtClean="0"/>
              <a:t>X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철처한</a:t>
            </a:r>
            <a:r>
              <a:rPr lang="ko-KR" altLang="en-US" sz="2600" dirty="0" smtClean="0"/>
              <a:t> 네트워크 관리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물리적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논리적 분리 </a:t>
            </a:r>
            <a:endParaRPr lang="en-US" altLang="ko-KR" sz="2600" dirty="0" smtClean="0"/>
          </a:p>
          <a:p>
            <a:endParaRPr lang="en-US" altLang="ko-KR" dirty="0" smtClean="0"/>
          </a:p>
          <a:p>
            <a:r>
              <a:rPr lang="en-US" altLang="ko-KR" sz="3100" dirty="0" smtClean="0"/>
              <a:t>①.</a:t>
            </a:r>
            <a:r>
              <a:rPr lang="ko-KR" altLang="en-US" sz="3100" dirty="0"/>
              <a:t>분리운영 </a:t>
            </a:r>
            <a:endParaRPr lang="en-US" altLang="ko-KR" sz="31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외부접근가능한서버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=DMZ</a:t>
            </a:r>
            <a:r>
              <a:rPr lang="ko-KR" altLang="en-US" sz="2600" dirty="0"/>
              <a:t>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DB</a:t>
            </a:r>
            <a:r>
              <a:rPr lang="ko-KR" altLang="en-US" sz="2600" dirty="0"/>
              <a:t>서버들은 </a:t>
            </a:r>
            <a:r>
              <a:rPr lang="ko-KR" altLang="en-US" sz="2600" dirty="0" err="1"/>
              <a:t>내부망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내부망도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DB</a:t>
            </a:r>
            <a:r>
              <a:rPr lang="ko-KR" altLang="en-US" sz="2600" dirty="0"/>
              <a:t>서는 가급적 별도의 </a:t>
            </a:r>
            <a:r>
              <a:rPr lang="ko-KR" altLang="en-US" sz="2600" dirty="0" err="1"/>
              <a:t>네트워크로구분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개발</a:t>
            </a:r>
            <a:r>
              <a:rPr lang="en-US" altLang="ko-KR" sz="2600" dirty="0"/>
              <a:t>,</a:t>
            </a:r>
            <a:r>
              <a:rPr lang="ko-KR" altLang="en-US" sz="2600" dirty="0"/>
              <a:t>테스트 </a:t>
            </a:r>
            <a:r>
              <a:rPr lang="ko-KR" altLang="en-US" sz="2600" dirty="0" err="1"/>
              <a:t>서버등</a:t>
            </a:r>
            <a:r>
              <a:rPr lang="ko-KR" altLang="en-US" sz="2600" dirty="0"/>
              <a:t> 별도 분리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내부망은 </a:t>
            </a:r>
            <a:r>
              <a:rPr lang="ko-KR" altLang="en-US" sz="2600" dirty="0"/>
              <a:t>가급적 사설 </a:t>
            </a:r>
            <a:r>
              <a:rPr lang="en-US" altLang="ko-KR" sz="2600" dirty="0" err="1"/>
              <a:t>ip</a:t>
            </a:r>
            <a:r>
              <a:rPr lang="en-US" altLang="ko-KR" sz="2600" dirty="0"/>
              <a:t> </a:t>
            </a:r>
            <a:r>
              <a:rPr lang="ko-KR" altLang="en-US" sz="2600" dirty="0"/>
              <a:t>사용</a:t>
            </a:r>
            <a:endParaRPr lang="en-US" altLang="ko-KR" sz="2600" dirty="0"/>
          </a:p>
          <a:p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72411" y="1692377"/>
            <a:ext cx="7460976" cy="501897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100" dirty="0"/>
              <a:t>②</a:t>
            </a:r>
            <a:r>
              <a:rPr lang="en-US" altLang="ko-KR" sz="3100" dirty="0" smtClean="0"/>
              <a:t>. </a:t>
            </a:r>
            <a:r>
              <a:rPr lang="ko-KR" altLang="en-US" sz="3100" dirty="0"/>
              <a:t>원격접속관리 </a:t>
            </a:r>
            <a:r>
              <a:rPr lang="en-US" altLang="ko-KR" sz="3100" dirty="0"/>
              <a:t>–VPN 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개인정보처리시스템을 </a:t>
            </a:r>
            <a:r>
              <a:rPr lang="ko-KR" altLang="en-US" sz="2600" dirty="0"/>
              <a:t>외부에서 접속하여 사용하는 경우</a:t>
            </a: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/>
              <a:t>전용선</a:t>
            </a:r>
            <a:r>
              <a:rPr lang="en-US" altLang="ko-KR" sz="2600" dirty="0"/>
              <a:t>,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</a:t>
            </a:r>
            <a:r>
              <a:rPr lang="ko-KR" altLang="en-US" sz="2600" dirty="0"/>
              <a:t>등 사용하여 통제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en-US" altLang="ko-KR" sz="2600" dirty="0" err="1" smtClean="0"/>
              <a:t>Vpn</a:t>
            </a:r>
            <a:r>
              <a:rPr lang="en-US" altLang="ko-KR" sz="2600" dirty="0" smtClean="0"/>
              <a:t> </a:t>
            </a:r>
            <a:r>
              <a:rPr lang="ko-KR" altLang="en-US" sz="2600" dirty="0"/>
              <a:t>사용시 추가 인증수단</a:t>
            </a:r>
            <a:r>
              <a:rPr lang="en-US" altLang="ko-KR" sz="2600" dirty="0"/>
              <a:t>, </a:t>
            </a:r>
            <a:r>
              <a:rPr lang="ko-KR" altLang="en-US" sz="2600" dirty="0"/>
              <a:t>단말기 보안등을 고려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♥-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= </a:t>
            </a:r>
            <a:r>
              <a:rPr lang="ko-KR" altLang="en-US" sz="2600" dirty="0" err="1"/>
              <a:t>안전한접속수단</a:t>
            </a:r>
            <a:r>
              <a:rPr lang="en-US" altLang="ko-KR" sz="2600" dirty="0"/>
              <a:t>=</a:t>
            </a:r>
            <a:r>
              <a:rPr lang="ko-KR" altLang="en-US" sz="2600" dirty="0" err="1"/>
              <a:t>암호화통신방법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 -</a:t>
            </a:r>
            <a:r>
              <a:rPr lang="ko-KR" altLang="en-US" sz="2600" dirty="0" err="1" smtClean="0"/>
              <a:t>망법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=</a:t>
            </a:r>
            <a:r>
              <a:rPr lang="ko-KR" altLang="en-US" sz="2600" dirty="0"/>
              <a:t>안전한 인증수단</a:t>
            </a:r>
            <a:r>
              <a:rPr lang="en-US" altLang="ko-KR" sz="2600" dirty="0"/>
              <a:t>=</a:t>
            </a:r>
            <a:r>
              <a:rPr lang="en-US" altLang="ko-KR" sz="2600" dirty="0" err="1"/>
              <a:t>otp,ip</a:t>
            </a:r>
            <a:r>
              <a:rPr lang="ko-KR" altLang="en-US" sz="2600" dirty="0" err="1" smtClean="0"/>
              <a:t>주소인증등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 smtClean="0"/>
          </a:p>
          <a:p>
            <a:r>
              <a:rPr lang="en-US" altLang="ko-KR" sz="3100" dirty="0"/>
              <a:t>③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무선 네트워크 사용</a:t>
            </a:r>
            <a:endParaRPr lang="en-US" altLang="ko-KR" sz="31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내부용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외부용</a:t>
            </a:r>
            <a:r>
              <a:rPr lang="en-US" altLang="ko-KR" sz="2600" dirty="0" smtClean="0"/>
              <a:t>(guest</a:t>
            </a:r>
            <a:r>
              <a:rPr lang="ko-KR" altLang="en-US" sz="2600" dirty="0" smtClean="0"/>
              <a:t>용</a:t>
            </a:r>
            <a:r>
              <a:rPr lang="en-US" altLang="ko-KR" sz="2600" dirty="0" smtClean="0"/>
              <a:t>) </a:t>
            </a:r>
            <a:r>
              <a:rPr lang="ko-KR" altLang="en-US" sz="2600" dirty="0" smtClean="0"/>
              <a:t>구분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비밀번호 설정 </a:t>
            </a:r>
            <a:r>
              <a:rPr lang="en-US" altLang="ko-KR" sz="2600" dirty="0" err="1" smtClean="0"/>
              <a:t>ssid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숨김 등으로 내부 메의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외부노출 최소화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응용 프로그램 </a:t>
            </a:r>
            <a:r>
              <a:rPr lang="en-US" altLang="ko-KR" sz="2600" dirty="0" smtClean="0"/>
              <a:t>(- </a:t>
            </a:r>
            <a:r>
              <a:rPr lang="ko-KR" altLang="en-US" sz="2600" dirty="0" smtClean="0"/>
              <a:t>계정관리처럼 </a:t>
            </a:r>
            <a:r>
              <a:rPr lang="ko-KR" altLang="en-US" sz="2600" dirty="0" err="1" smtClean="0"/>
              <a:t>권한제한및</a:t>
            </a:r>
            <a:r>
              <a:rPr lang="ko-KR" altLang="en-US" sz="2600" dirty="0" smtClean="0"/>
              <a:t> 관리 </a:t>
            </a:r>
            <a:r>
              <a:rPr lang="en-US" altLang="ko-KR" sz="2600" dirty="0" smtClean="0"/>
              <a:t>, </a:t>
            </a:r>
          </a:p>
          <a:p>
            <a:pPr marL="0" indent="0">
              <a:buNone/>
            </a:pPr>
            <a:r>
              <a:rPr lang="ko-KR" altLang="en-US" sz="2600" dirty="0" smtClean="0"/>
              <a:t>멀티 </a:t>
            </a:r>
            <a:r>
              <a:rPr lang="ko-KR" altLang="en-US" sz="2600" dirty="0" err="1" smtClean="0"/>
              <a:t>로그인금지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세션종료시간 </a:t>
            </a:r>
            <a:r>
              <a:rPr lang="ko-KR" altLang="en-US" sz="2600" dirty="0" err="1" smtClean="0"/>
              <a:t>설정등의</a:t>
            </a:r>
            <a:r>
              <a:rPr lang="ko-KR" altLang="en-US" sz="2600" dirty="0" smtClean="0"/>
              <a:t> 보안 대책 마련 </a:t>
            </a:r>
            <a:r>
              <a:rPr lang="en-US" altLang="ko-KR" sz="2600" dirty="0" smtClean="0"/>
              <a:t>)</a:t>
            </a:r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데이터 베이스 관리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개인정보 </a:t>
            </a:r>
            <a:r>
              <a:rPr lang="ko-KR" altLang="en-US" sz="2600" dirty="0" err="1" smtClean="0"/>
              <a:t>망분리</a:t>
            </a:r>
            <a:endParaRPr lang="en-US" altLang="ko-KR" sz="2600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500" b="1" dirty="0" smtClean="0"/>
          </a:p>
          <a:p>
            <a:pPr algn="ctr"/>
            <a:r>
              <a:rPr lang="en-US" sz="3000" b="1" dirty="0" smtClean="0"/>
              <a:t>2. </a:t>
            </a:r>
            <a:r>
              <a:rPr lang="ko-KR" altLang="en-US" sz="3000" b="1" dirty="0" smtClean="0"/>
              <a:t>운영보안</a:t>
            </a:r>
            <a:endParaRPr lang="en-US" altLang="ko-KR" sz="3000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악성코드통제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취약점 점검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표시제한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마스킹</a:t>
            </a:r>
            <a:r>
              <a:rPr lang="en-US" altLang="ko-KR" sz="2500" dirty="0" smtClean="0"/>
              <a:t>, -</a:t>
            </a:r>
            <a:r>
              <a:rPr lang="ko-KR" altLang="en-US" sz="2500" dirty="0" err="1" smtClean="0"/>
              <a:t>비식별</a:t>
            </a:r>
            <a:r>
              <a:rPr lang="ko-KR" altLang="en-US" sz="2500" dirty="0" smtClean="0"/>
              <a:t> 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보안시스템운영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노트북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모바일기기</a:t>
            </a:r>
            <a:r>
              <a:rPr lang="ko-KR" altLang="en-US" sz="2500" dirty="0" smtClean="0"/>
              <a:t> 접근관리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기타 운영보안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백업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복구</a:t>
            </a:r>
            <a:endParaRPr lang="en-US" altLang="ko-KR" sz="2500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8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3. </a:t>
            </a:r>
            <a:r>
              <a:rPr lang="ko-KR" altLang="en-US" b="1" dirty="0" smtClean="0"/>
              <a:t>암호화 및 개발보안등 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2300" dirty="0" smtClean="0"/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암호정책 </a:t>
            </a:r>
            <a:r>
              <a:rPr lang="ko-KR" altLang="en-US" sz="2300" dirty="0" err="1" smtClean="0"/>
              <a:t>수립및</a:t>
            </a:r>
            <a:r>
              <a:rPr lang="ko-KR" altLang="en-US" sz="2300" dirty="0" smtClean="0"/>
              <a:t> 이행</a:t>
            </a:r>
            <a:r>
              <a:rPr lang="en-US" altLang="ko-KR" sz="2300" dirty="0" smtClean="0"/>
              <a:t>.</a:t>
            </a:r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알고리즘 </a:t>
            </a:r>
            <a:r>
              <a:rPr lang="en-US" altLang="ko-KR" sz="2300" dirty="0" smtClean="0"/>
              <a:t>– </a:t>
            </a:r>
            <a:r>
              <a:rPr lang="en-US" altLang="ko-KR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300" dirty="0" err="1" smtClean="0"/>
              <a:t>일방향암호화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–sha256 </a:t>
            </a:r>
            <a:r>
              <a:rPr lang="ko-KR" altLang="en-US" sz="2300" dirty="0" smtClean="0"/>
              <a:t>이상의 안전성 가진 방법 추천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      </a:t>
            </a:r>
            <a:r>
              <a:rPr lang="en-US" sz="2300" b="1" u="sng" dirty="0" smtClean="0">
                <a:solidFill>
                  <a:srgbClr val="FF0000"/>
                </a:solidFill>
              </a:rPr>
              <a:t>(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비밀번호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 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무조건 </a:t>
            </a:r>
            <a:r>
              <a:rPr lang="ko-KR" altLang="en-US" sz="2300" b="1" u="sng" dirty="0" err="1" smtClean="0">
                <a:solidFill>
                  <a:srgbClr val="FF0000"/>
                </a:solidFill>
              </a:rPr>
              <a:t>일방향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!!!) </a:t>
            </a:r>
            <a:r>
              <a:rPr lang="en-US" altLang="ko-KR" sz="2300" dirty="0" err="1" smtClean="0"/>
              <a:t>sha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중에서도 </a:t>
            </a:r>
            <a:r>
              <a:rPr lang="en-US" altLang="ko-KR" sz="2300" dirty="0" smtClean="0"/>
              <a:t>80 </a:t>
            </a:r>
            <a:r>
              <a:rPr lang="ko-KR" altLang="en-US" sz="2300" dirty="0" smtClean="0"/>
              <a:t>비트 는  전혀      권장사항 아님</a:t>
            </a:r>
            <a:r>
              <a:rPr lang="en-US" altLang="ko-KR" sz="2300" dirty="0" smtClean="0"/>
              <a:t>!!! </a:t>
            </a:r>
            <a:r>
              <a:rPr lang="ko-KR" altLang="en-US" sz="2300" dirty="0" smtClean="0"/>
              <a:t>유효기간도 만료됨 </a:t>
            </a:r>
            <a:r>
              <a:rPr lang="en-US" altLang="ko-KR" sz="2300" dirty="0" smtClean="0"/>
              <a:t>!! 128 </a:t>
            </a:r>
            <a:r>
              <a:rPr lang="ko-KR" altLang="en-US" sz="2300" dirty="0" smtClean="0"/>
              <a:t>비트 이상 사용 </a:t>
            </a:r>
            <a:r>
              <a:rPr lang="ko-KR" altLang="en-US" sz="2300" dirty="0" err="1" smtClean="0"/>
              <a:t>할것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!!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- </a:t>
            </a:r>
            <a:r>
              <a:rPr lang="en-US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2300" dirty="0" smtClean="0"/>
              <a:t>양방향암호화</a:t>
            </a:r>
            <a:r>
              <a:rPr lang="en-US" altLang="ko-KR" sz="2300" dirty="0" smtClean="0"/>
              <a:t>-aes128 </a:t>
            </a:r>
            <a:r>
              <a:rPr lang="ko-KR" altLang="en-US" sz="2300" dirty="0" smtClean="0"/>
              <a:t>알고리즘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등 권고 </a:t>
            </a:r>
            <a:endParaRPr lang="en-US" altLang="ko-KR" sz="2300" dirty="0" smtClean="0"/>
          </a:p>
          <a:p>
            <a:pPr marL="0" indent="0">
              <a:buNone/>
            </a:pPr>
            <a:endParaRPr lang="en-US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err="1" smtClean="0"/>
              <a:t>암호키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= </a:t>
            </a:r>
            <a:r>
              <a:rPr lang="ko-KR" altLang="en-US" sz="2300" dirty="0" err="1" smtClean="0"/>
              <a:t>안전한곳</a:t>
            </a:r>
            <a:r>
              <a:rPr lang="ko-KR" altLang="en-US" sz="2300" dirty="0" smtClean="0"/>
              <a:t> 보관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smtClean="0"/>
              <a:t>개인정보 개발</a:t>
            </a:r>
            <a:r>
              <a:rPr lang="en-US" altLang="ko-KR" sz="2300" dirty="0" smtClean="0"/>
              <a:t>,</a:t>
            </a:r>
            <a:r>
              <a:rPr lang="ko-KR" altLang="en-US" sz="2300" dirty="0" smtClean="0"/>
              <a:t>유지보수</a:t>
            </a:r>
            <a:r>
              <a:rPr lang="en-US" sz="2300" dirty="0" smtClean="0"/>
              <a:t>           </a:t>
            </a:r>
            <a:endParaRPr lang="en-US" sz="23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8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808383" y="1364492"/>
            <a:ext cx="10972800" cy="4525962"/>
          </a:xfrm>
        </p:spPr>
        <p:txBody>
          <a:bodyPr/>
          <a:lstStyle/>
          <a:p>
            <a:r>
              <a:rPr lang="ko-KR" altLang="en-US" dirty="0" smtClean="0"/>
              <a:t>본격적으로 </a:t>
            </a:r>
            <a:r>
              <a:rPr lang="en-US" altLang="ko-KR" dirty="0" smtClean="0"/>
              <a:t>PIA </a:t>
            </a:r>
            <a:r>
              <a:rPr lang="ko-KR" altLang="en-US" dirty="0" smtClean="0"/>
              <a:t>공부 합시다 </a:t>
            </a:r>
            <a:r>
              <a:rPr lang="en-US" altLang="ko-KR" dirty="0" smtClean="0"/>
              <a:t>!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PIA </a:t>
            </a:r>
            <a:r>
              <a:rPr lang="ko-KR" altLang="en-US" dirty="0" smtClean="0"/>
              <a:t>개인정보 영향평가 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대해 </a:t>
            </a:r>
            <a:r>
              <a:rPr lang="ko-KR" altLang="en-US" dirty="0" err="1" smtClean="0"/>
              <a:t>깊히</a:t>
            </a:r>
            <a:r>
              <a:rPr lang="ko-KR" altLang="en-US" dirty="0" smtClean="0"/>
              <a:t> 알아보도록 하자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07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1.  </a:t>
            </a:r>
            <a:r>
              <a:rPr lang="ko-KR" altLang="en-US" dirty="0" smtClean="0"/>
              <a:t>개인정보 영향도 등급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/>
              <a:t> </a:t>
            </a:r>
            <a:r>
              <a:rPr lang="en-US" altLang="ko-KR" dirty="0" smtClean="0"/>
              <a:t>PDCA </a:t>
            </a:r>
            <a:r>
              <a:rPr lang="ko-KR" altLang="en-US" dirty="0" smtClean="0"/>
              <a:t>사이클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거버넌스</a:t>
            </a:r>
            <a:endParaRPr lang="en-US" altLang="ko-KR" dirty="0" smtClean="0"/>
          </a:p>
          <a:p>
            <a:r>
              <a:rPr lang="en-US" dirty="0" smtClean="0"/>
              <a:t>4. </a:t>
            </a:r>
            <a:r>
              <a:rPr lang="ko-KR" altLang="en-US" dirty="0" err="1" smtClean="0"/>
              <a:t>컴플라이언스</a:t>
            </a:r>
            <a:endParaRPr lang="en-US" altLang="ko-KR" dirty="0" smtClean="0"/>
          </a:p>
          <a:p>
            <a:r>
              <a:rPr lang="en-US" dirty="0" smtClean="0"/>
              <a:t>5. 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보호조치 보충설명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en-US" altLang="ko-KR" dirty="0" smtClean="0"/>
              <a:t>. </a:t>
            </a:r>
            <a:r>
              <a:rPr lang="en-US" altLang="ko-KR" dirty="0" smtClean="0"/>
              <a:t>PIA </a:t>
            </a:r>
            <a:r>
              <a:rPr lang="ko-KR" altLang="en-US" dirty="0" smtClean="0"/>
              <a:t>개인정보 영향평가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흐름도 작성 예시</a:t>
            </a:r>
            <a:r>
              <a:rPr lang="en-US" altLang="ko-KR" dirty="0"/>
              <a:t> </a:t>
            </a:r>
            <a:r>
              <a:rPr lang="ko-KR" altLang="en-US" dirty="0" smtClean="0"/>
              <a:t>및 실습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주요 용어 정리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 smtClean="0"/>
              <a:t>목    차</a:t>
            </a:r>
            <a:r>
              <a:rPr lang="en-US" altLang="ko-KR" sz="4800" dirty="0" smtClean="0"/>
              <a:t>	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6476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791" y="1298713"/>
            <a:ext cx="11330609" cy="502893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/>
              <a:t/>
            </a:r>
            <a:br>
              <a:rPr lang="ko-KR" altLang="en-US" b="1" dirty="0"/>
            </a:br>
            <a:r>
              <a:rPr lang="ko-KR" altLang="en-US" sz="3600" b="1" dirty="0"/>
              <a:t>개념</a:t>
            </a:r>
          </a:p>
          <a:p>
            <a:pPr marL="0" indent="0">
              <a:buNone/>
            </a:pPr>
            <a:r>
              <a:rPr lang="ko-KR" altLang="en-US" sz="3600" dirty="0"/>
              <a:t>개인정보를 활용하는 새로운 정보시스템의 도입 및 기존 정보시스템의 중요한 변경 시</a:t>
            </a:r>
            <a:r>
              <a:rPr lang="en-US" altLang="ko-KR" sz="3600" dirty="0"/>
              <a:t>, </a:t>
            </a:r>
            <a:r>
              <a:rPr lang="ko-KR" altLang="en-US" sz="3600" dirty="0"/>
              <a:t>시스템의 구축</a:t>
            </a:r>
            <a:r>
              <a:rPr lang="en-US" altLang="ko-KR" sz="3600" dirty="0"/>
              <a:t>·</a:t>
            </a:r>
            <a:r>
              <a:rPr lang="ko-KR" altLang="en-US" sz="3600" dirty="0"/>
              <a:t>운영이 기업의 고객은 물론 국민의 프라이버시에 미칠 영향에 대하여 미리 조사</a:t>
            </a:r>
            <a:r>
              <a:rPr lang="en-US" altLang="ko-KR" sz="3600" dirty="0"/>
              <a:t>·</a:t>
            </a:r>
            <a:r>
              <a:rPr lang="ko-KR" altLang="en-US" sz="3600" dirty="0"/>
              <a:t>분석</a:t>
            </a:r>
            <a:r>
              <a:rPr lang="en-US" altLang="ko-KR" sz="3600" dirty="0"/>
              <a:t>·</a:t>
            </a:r>
            <a:r>
              <a:rPr lang="ko-KR" altLang="en-US" sz="3600" dirty="0"/>
              <a:t>평가하는 체계적인 </a:t>
            </a:r>
            <a:r>
              <a:rPr lang="ko-KR" altLang="en-US" sz="3600" dirty="0" smtClean="0"/>
              <a:t>절차</a:t>
            </a:r>
            <a:endParaRPr lang="en-US" altLang="ko-KR" sz="3600" dirty="0" smtClean="0"/>
          </a:p>
          <a:p>
            <a:pPr marL="0" indent="0">
              <a:buNone/>
            </a:pPr>
            <a:endParaRPr lang="en-US" altLang="ko-KR" sz="3600" b="1" dirty="0" smtClean="0"/>
          </a:p>
          <a:p>
            <a:r>
              <a:rPr lang="ko-KR" altLang="en-US" sz="3600" b="1" dirty="0" smtClean="0"/>
              <a:t>영향평가 목적 및 필요성</a:t>
            </a:r>
            <a:endParaRPr lang="en-US" altLang="ko-KR" sz="3600" b="1" dirty="0" smtClean="0"/>
          </a:p>
          <a:p>
            <a:pPr marL="0" indent="0">
              <a:buNone/>
            </a:pPr>
            <a:r>
              <a:rPr lang="ko-KR" altLang="en-US" sz="3600" dirty="0" smtClean="0"/>
              <a:t>개인정보 처리자가 수반되는 사업을 </a:t>
            </a:r>
            <a:r>
              <a:rPr lang="ko-KR" altLang="en-US" sz="3600" dirty="0" err="1" smtClean="0"/>
              <a:t>추진시</a:t>
            </a:r>
            <a:r>
              <a:rPr lang="ko-KR" altLang="en-US" sz="3600" dirty="0" smtClean="0"/>
              <a:t> 해당 사업이 개인정보에 </a:t>
            </a:r>
            <a:r>
              <a:rPr lang="en-US" altLang="ko-KR" sz="3600" dirty="0" smtClean="0"/>
              <a:t>all</a:t>
            </a:r>
            <a:r>
              <a:rPr lang="ko-KR" altLang="en-US" sz="3600" dirty="0" smtClean="0"/>
              <a:t>는 영향을 사전에 분석하고 </a:t>
            </a:r>
            <a:r>
              <a:rPr lang="ko-KR" altLang="en-US" sz="3600" dirty="0" err="1" smtClean="0"/>
              <a:t>이에대한</a:t>
            </a:r>
            <a:r>
              <a:rPr lang="ko-KR" altLang="en-US" sz="3600" dirty="0" smtClean="0"/>
              <a:t> 개선방안을 수립하여 </a:t>
            </a:r>
            <a:r>
              <a:rPr lang="ko-KR" altLang="en-US" sz="3600" dirty="0" err="1" smtClean="0"/>
              <a:t>본사업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수행시</a:t>
            </a:r>
            <a:r>
              <a:rPr lang="ko-KR" altLang="en-US" sz="3600" dirty="0" smtClean="0"/>
              <a:t> 개인정보침해사고를 사전에 예방하기 휘함이다</a:t>
            </a:r>
            <a:r>
              <a:rPr lang="en-US" altLang="ko-KR" sz="3600" dirty="0" smtClean="0"/>
              <a:t>.</a:t>
            </a:r>
          </a:p>
          <a:p>
            <a:pPr marL="0" indent="0">
              <a:buNone/>
            </a:pPr>
            <a:endParaRPr lang="ko-KR" altLang="en-US" sz="3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 </a:t>
            </a:r>
            <a:r>
              <a:rPr lang="ko-KR" altLang="en-US" dirty="0" smtClean="0"/>
              <a:t>개인정보 영향평가  </a:t>
            </a:r>
            <a:r>
              <a:rPr lang="ko-KR" altLang="en-US" dirty="0" smtClean="0"/>
              <a:t>무엇인가요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1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b="1" dirty="0"/>
              <a:t>평가대상</a:t>
            </a:r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개인정보를 </a:t>
            </a:r>
            <a:r>
              <a:rPr lang="ko-KR" altLang="en-US" dirty="0"/>
              <a:t>취급하는 시스템의 신규 구축사업</a:t>
            </a:r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개인정보를 </a:t>
            </a:r>
            <a:r>
              <a:rPr lang="ko-KR" altLang="en-US" dirty="0"/>
              <a:t>취급하는 기존 시스템을 변경하는 </a:t>
            </a:r>
            <a:r>
              <a:rPr lang="ko-KR" altLang="en-US" dirty="0" smtClean="0"/>
              <a:t>사업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개인정보보호법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조제</a:t>
            </a:r>
            <a:r>
              <a:rPr lang="en-US" altLang="ko-KR" dirty="0"/>
              <a:t>6</a:t>
            </a:r>
            <a:r>
              <a:rPr lang="ko-KR" altLang="en-US" dirty="0"/>
              <a:t>호에 따른 공공기관에서 운영하는 개인정보파일과 해당 처리시스템으로서</a:t>
            </a:r>
            <a:r>
              <a:rPr lang="en-US" altLang="ko-KR" dirty="0"/>
              <a:t>, </a:t>
            </a:r>
            <a:r>
              <a:rPr lang="ko-KR" altLang="en-US" dirty="0"/>
              <a:t>개인정보파일이 개인정보보호법 시행령 제</a:t>
            </a:r>
            <a:r>
              <a:rPr lang="en-US" altLang="ko-KR" dirty="0"/>
              <a:t>35</a:t>
            </a:r>
            <a:r>
              <a:rPr lang="ko-KR" altLang="en-US" dirty="0"/>
              <a:t>조에 해당하는 경우 개인정보 영향평가를 의무적으로 수행하여야 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b="1" dirty="0"/>
              <a:t>수행주체</a:t>
            </a:r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영향평가 </a:t>
            </a:r>
            <a:r>
              <a:rPr lang="ko-KR" altLang="en-US" dirty="0"/>
              <a:t>주관부서 담당자</a:t>
            </a:r>
            <a:r>
              <a:rPr lang="en-US" altLang="ko-KR" dirty="0"/>
              <a:t>, </a:t>
            </a:r>
            <a:r>
              <a:rPr lang="ko-KR" altLang="en-US" dirty="0"/>
              <a:t>개인정보보호 책임자</a:t>
            </a:r>
            <a:r>
              <a:rPr lang="en-US" altLang="ko-KR" dirty="0"/>
              <a:t>, </a:t>
            </a:r>
            <a:r>
              <a:rPr lang="ko-KR" altLang="en-US" dirty="0"/>
              <a:t>개인정보보호 담당자 등으로 </a:t>
            </a:r>
            <a:r>
              <a:rPr lang="ko-KR" altLang="en-US" dirty="0" err="1"/>
              <a:t>영향평가팀을</a:t>
            </a:r>
            <a:r>
              <a:rPr lang="ko-KR" altLang="en-US" dirty="0"/>
              <a:t> 구성하여 영향평가를 수행합니다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※</a:t>
            </a:r>
            <a:r>
              <a:rPr lang="ko-KR" altLang="en-US" dirty="0"/>
              <a:t>공공기관은 </a:t>
            </a:r>
            <a:r>
              <a:rPr lang="ko-KR" altLang="en-US" dirty="0" err="1"/>
              <a:t>행정안전부</a:t>
            </a:r>
            <a:r>
              <a:rPr lang="ko-KR" altLang="en-US" dirty="0"/>
              <a:t> 장관이 지정한 평가기관에 영향평가를 의뢰하여야 합니다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PIA </a:t>
            </a:r>
            <a:r>
              <a:rPr lang="ko-KR" altLang="en-US" dirty="0"/>
              <a:t>개인정보 영향평가  무엇인가요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4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576314" cy="7054095"/>
          </a:xfrm>
        </p:spPr>
      </p:pic>
    </p:spTree>
    <p:extLst>
      <p:ext uri="{BB962C8B-B14F-4D97-AF65-F5344CB8AC3E}">
        <p14:creationId xmlns:p14="http://schemas.microsoft.com/office/powerpoint/2010/main" val="402967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영향 평가 시기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367"/>
            <a:ext cx="12192000" cy="5928617"/>
          </a:xfrm>
        </p:spPr>
      </p:pic>
    </p:spTree>
    <p:extLst>
      <p:ext uri="{BB962C8B-B14F-4D97-AF65-F5344CB8AC3E}">
        <p14:creationId xmlns:p14="http://schemas.microsoft.com/office/powerpoint/2010/main" val="2118056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ko-KR" altLang="en-US" dirty="0" smtClean="0"/>
              <a:t>시스템을 </a:t>
            </a:r>
            <a:r>
              <a:rPr lang="ko-KR" altLang="en-US" b="1" dirty="0" smtClean="0">
                <a:solidFill>
                  <a:srgbClr val="FF0000"/>
                </a:solidFill>
              </a:rPr>
              <a:t>신규구축</a:t>
            </a:r>
            <a:r>
              <a:rPr lang="ko-KR" altLang="en-US" dirty="0" smtClean="0"/>
              <a:t> 또는 기존시스템을 </a:t>
            </a:r>
            <a:r>
              <a:rPr lang="ko-KR" altLang="en-US" b="1" dirty="0" smtClean="0">
                <a:solidFill>
                  <a:srgbClr val="FF0000"/>
                </a:solidFill>
              </a:rPr>
              <a:t>변경</a:t>
            </a:r>
            <a:r>
              <a:rPr lang="ko-KR" altLang="en-US" dirty="0" smtClean="0"/>
              <a:t> 하는 경우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/>
              <a:t>개인정보처리시스템을 신규로 구축 하거나 기존 시스템을 변경하려는 기관은 사업계획 단계에서 영향평가 의무대상 여부를 파악하여 예산을 확보한 후 대상 시스템의 설계 완료 전에 영향평가를 수행해야 </a:t>
            </a:r>
            <a:r>
              <a:rPr lang="en-US" altLang="ko-KR" sz="2000" dirty="0"/>
              <a:t>, </a:t>
            </a:r>
            <a:r>
              <a:rPr lang="ko-KR" altLang="en-US" sz="2000" dirty="0"/>
              <a:t>함 또한 영향평가 결과는 시스템 설계개발 시 반영해야 함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개인정보 </a:t>
            </a:r>
            <a:r>
              <a:rPr lang="ko-KR" altLang="en-US" sz="2000" dirty="0"/>
              <a:t>영향평가에 관한 고시 </a:t>
            </a:r>
            <a:r>
              <a:rPr lang="en-US" altLang="ko-KR" sz="2000" dirty="0" smtClean="0"/>
              <a:t>)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기 </a:t>
            </a:r>
            <a:r>
              <a:rPr lang="ko-KR" altLang="en-US" dirty="0"/>
              <a:t>구축되어 운영 중인 시스템의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/>
              <a:t>개인정보처리시스템을 기 구축 운영 중 아래의 경우 추가적으로 영향평가 수행 가능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수집 이용 및 관리상에 </a:t>
            </a:r>
            <a:r>
              <a:rPr lang="ko-KR" altLang="en-US" sz="2000" dirty="0">
                <a:solidFill>
                  <a:srgbClr val="FF0000"/>
                </a:solidFill>
              </a:rPr>
              <a:t>중대한 침해위험의 발생이 우려되는 경우 </a:t>
            </a:r>
            <a:r>
              <a:rPr lang="en-US" altLang="ko-KR" sz="2000" dirty="0">
                <a:solidFill>
                  <a:srgbClr val="FF0000"/>
                </a:solidFill>
              </a:rPr>
              <a:t>‧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/>
              <a:t>전반적인 개인정보 보호체계를 </a:t>
            </a:r>
            <a:r>
              <a:rPr lang="ko-KR" altLang="en-US" sz="2000" dirty="0">
                <a:solidFill>
                  <a:srgbClr val="FF0000"/>
                </a:solidFill>
              </a:rPr>
              <a:t>점검하여 개선하기 위한 경우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영향 평가 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33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09600" y="5384432"/>
            <a:ext cx="10972800" cy="452628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영향평가는 </a:t>
            </a:r>
            <a:r>
              <a:rPr lang="ko-KR" altLang="en-US" sz="2000" dirty="0" err="1"/>
              <a:t>행정안전부장관이</a:t>
            </a:r>
            <a:r>
              <a:rPr lang="ko-KR" altLang="en-US" sz="2000" dirty="0"/>
              <a:t> 지정한 영향평가기관에 의뢰하여 영향평가를 수행하고 그 </a:t>
            </a:r>
            <a:r>
              <a:rPr lang="ko-KR" altLang="en-US" sz="2000" dirty="0">
                <a:solidFill>
                  <a:srgbClr val="FF0000"/>
                </a:solidFill>
              </a:rPr>
              <a:t>결과를 사업 완료 후 </a:t>
            </a:r>
            <a:r>
              <a:rPr lang="en-US" altLang="ko-KR" sz="2000" dirty="0" smtClean="0">
                <a:solidFill>
                  <a:srgbClr val="FF0000"/>
                </a:solidFill>
              </a:rPr>
              <a:t>2</a:t>
            </a:r>
            <a:r>
              <a:rPr lang="ko-KR" altLang="en-US" sz="2000" dirty="0" smtClean="0">
                <a:solidFill>
                  <a:srgbClr val="FF0000"/>
                </a:solidFill>
              </a:rPr>
              <a:t>개월 </a:t>
            </a:r>
            <a:r>
              <a:rPr lang="ko-KR" altLang="en-US" sz="2000" dirty="0">
                <a:solidFill>
                  <a:srgbClr val="FF0000"/>
                </a:solidFill>
              </a:rPr>
              <a:t>이내에 </a:t>
            </a:r>
            <a:r>
              <a:rPr lang="ko-KR" altLang="en-US" sz="2000" dirty="0" smtClean="0">
                <a:solidFill>
                  <a:srgbClr val="FF0000"/>
                </a:solidFill>
              </a:rPr>
              <a:t>  </a:t>
            </a:r>
            <a:r>
              <a:rPr lang="ko-KR" altLang="en-US" sz="2000" dirty="0" err="1" smtClean="0"/>
              <a:t>행정안전부장관에게</a:t>
            </a:r>
            <a:r>
              <a:rPr lang="ko-KR" altLang="en-US" sz="2000" dirty="0" smtClean="0"/>
              <a:t> 제출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 err="1"/>
              <a:t>행정안전부장관은</a:t>
            </a:r>
            <a:r>
              <a:rPr lang="ko-KR" altLang="en-US" sz="2000" dirty="0"/>
              <a:t> 개인정보보호위원회의 심의 의결을 거쳐 해당 사업에 대한 의견 제시 가능</a:t>
            </a:r>
            <a:endParaRPr 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 영향평가 수행체계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779"/>
            <a:ext cx="12297508" cy="45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78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600" dirty="0" smtClean="0"/>
              <a:t>영향평가 사업은 직전연도에 예산을 확보하고 </a:t>
            </a:r>
            <a:r>
              <a:rPr lang="ko-KR" altLang="en-US" sz="3600" dirty="0" err="1" smtClean="0"/>
              <a:t>당해연도에</a:t>
            </a:r>
            <a:r>
              <a:rPr lang="ko-KR" altLang="en-US" sz="3600" dirty="0" smtClean="0"/>
              <a:t> 평가기관을 선정하여 대상기관과 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평가기관이 협업을 통해 영향평가서를 완성</a:t>
            </a:r>
            <a:endParaRPr lang="en-US" altLang="ko-KR" sz="3600" dirty="0" smtClean="0"/>
          </a:p>
          <a:p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영향평가서는 </a:t>
            </a:r>
            <a:r>
              <a:rPr lang="ko-KR" altLang="en-US" sz="2400" dirty="0"/>
              <a:t>최종 </a:t>
            </a:r>
            <a:r>
              <a:rPr lang="ko-KR" altLang="en-US" sz="2400" dirty="0" err="1"/>
              <a:t>제출받은</a:t>
            </a:r>
            <a:r>
              <a:rPr lang="ko-KR" altLang="en-US" sz="2400" dirty="0"/>
              <a:t> 날로부터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개월 </a:t>
            </a:r>
            <a:r>
              <a:rPr lang="ko-KR" altLang="en-US" sz="2400" dirty="0"/>
              <a:t>이내에 </a:t>
            </a:r>
            <a:r>
              <a:rPr lang="ko-KR" altLang="en-US" sz="2400" dirty="0" err="1"/>
              <a:t>행정안전부장관에게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제출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   </a:t>
            </a:r>
            <a:r>
              <a:rPr lang="ko-KR" altLang="en-US" sz="2400" dirty="0" smtClean="0"/>
              <a:t>영향평가서를 </a:t>
            </a:r>
            <a:r>
              <a:rPr lang="ko-KR" altLang="en-US" sz="2400" dirty="0"/>
              <a:t>제출한 날로부터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년 </a:t>
            </a:r>
            <a:r>
              <a:rPr lang="ko-KR" altLang="en-US" sz="2400" dirty="0"/>
              <a:t>이내에 개선사항 이행확인서를 </a:t>
            </a:r>
            <a:r>
              <a:rPr lang="ko-KR" altLang="en-US" sz="2400" dirty="0" smtClean="0"/>
              <a:t>      </a:t>
            </a:r>
            <a:r>
              <a:rPr lang="ko-KR" altLang="en-US" sz="2400" dirty="0" err="1" smtClean="0"/>
              <a:t>행정안전부장관에게</a:t>
            </a:r>
            <a:r>
              <a:rPr lang="ko-KR" altLang="en-US" sz="2400" dirty="0" smtClean="0"/>
              <a:t> 제출</a:t>
            </a:r>
            <a:endParaRPr 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 </a:t>
            </a:r>
            <a:r>
              <a:rPr lang="ko-KR" altLang="en-US" dirty="0" smtClean="0"/>
              <a:t>개인정보 영향평가 수행절차 요약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42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906952"/>
          </a:xfrm>
        </p:spPr>
      </p:pic>
    </p:spTree>
    <p:extLst>
      <p:ext uri="{BB962C8B-B14F-4D97-AF65-F5344CB8AC3E}">
        <p14:creationId xmlns:p14="http://schemas.microsoft.com/office/powerpoint/2010/main" val="266986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영향평가 사업은 </a:t>
            </a:r>
            <a:r>
              <a:rPr lang="ko-KR" altLang="en-US" dirty="0" smtClean="0"/>
              <a:t>   사전준비 단계 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수행단계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이행단계 </a:t>
            </a:r>
            <a:r>
              <a:rPr lang="ko-KR" altLang="en-US" dirty="0"/>
              <a:t>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단계로 구성</a:t>
            </a:r>
            <a:endParaRPr lang="en-US" altLang="ko-KR" dirty="0" smtClean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영향평가 </a:t>
            </a:r>
            <a:r>
              <a:rPr lang="ko-KR" altLang="en-US" sz="2400" dirty="0"/>
              <a:t>사전준비 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영향평가 사업계획을 수립하여 예산을 확보하고 평가기관을 </a:t>
            </a:r>
            <a:r>
              <a:rPr lang="ko-KR" altLang="en-US" sz="2400" dirty="0" smtClean="0"/>
              <a:t>선정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영향평가 </a:t>
            </a:r>
            <a:r>
              <a:rPr lang="ko-KR" altLang="en-US" sz="2400" dirty="0"/>
              <a:t>수행단계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선정된 평가기관이 개인정보 침해요인을 분석하고 개선계획을 수립하여 영향평가서를 </a:t>
            </a:r>
            <a:r>
              <a:rPr lang="ko-KR" altLang="en-US" sz="2400" dirty="0" smtClean="0"/>
              <a:t>작성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이행 </a:t>
            </a:r>
            <a:r>
              <a:rPr lang="ko-KR" altLang="en-US" sz="2400" dirty="0"/>
              <a:t>단계 </a:t>
            </a:r>
            <a:r>
              <a:rPr lang="en-US" altLang="ko-KR" sz="2400" dirty="0"/>
              <a:t>: </a:t>
            </a:r>
            <a:r>
              <a:rPr lang="ko-KR" altLang="en-US" sz="2400" dirty="0"/>
              <a:t>영향평가서의 침해요인에 대한 개선계획을 반영하고 이를 점검</a:t>
            </a:r>
            <a:endParaRPr 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 </a:t>
            </a:r>
            <a:r>
              <a:rPr lang="ko-KR" altLang="en-US" dirty="0" smtClean="0"/>
              <a:t>영향평가 수행절차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2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430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 등급 </a:t>
            </a:r>
            <a:r>
              <a:rPr lang="ko-KR" altLang="en-US" dirty="0" err="1" smtClean="0"/>
              <a:t>분류시</a:t>
            </a:r>
            <a:r>
              <a:rPr lang="ko-KR" altLang="en-US" dirty="0" smtClean="0"/>
              <a:t> 고려할 요소</a:t>
            </a:r>
            <a:endParaRPr 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4859763"/>
              </p:ext>
            </p:extLst>
          </p:nvPr>
        </p:nvGraphicFramePr>
        <p:xfrm>
          <a:off x="838200" y="1451770"/>
          <a:ext cx="10280375" cy="307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112"/>
                <a:gridCol w="1334441"/>
                <a:gridCol w="1230796"/>
                <a:gridCol w="2630013"/>
                <a:gridCol w="3728013"/>
              </a:tblGrid>
              <a:tr h="498161">
                <a:tc gridSpan="5">
                  <a:txBody>
                    <a:bodyPr/>
                    <a:lstStyle/>
                    <a:p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1 .  </a:t>
                      </a:r>
                      <a:r>
                        <a:rPr lang="ko-KR" altLang="en-US" dirty="0" smtClean="0"/>
                        <a:t>개인정보 영향도 등급</a:t>
                      </a:r>
                      <a:endParaRPr lang="en-US" dirty="0"/>
                    </a:p>
                  </a:txBody>
                  <a:tcPr marL="45057" marR="4505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비밀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주민번호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신용카드정보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금융정보</a:t>
                      </a:r>
                      <a:r>
                        <a:rPr lang="en-US" altLang="ko-KR" dirty="0" smtClean="0"/>
                        <a:t>,ID,</a:t>
                      </a:r>
                      <a:r>
                        <a:rPr lang="ko-KR" altLang="en-US" dirty="0" smtClean="0"/>
                        <a:t>비밀번호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지문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홍채정보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등등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조합정보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전화번호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+e-mail,</a:t>
                      </a:r>
                    </a:p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생년월일</a:t>
                      </a:r>
                      <a:r>
                        <a:rPr lang="en-US" altLang="ko-KR" dirty="0" smtClean="0"/>
                        <a:t>+e-mail,.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식별어려운정보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몸무게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학력 </a:t>
                      </a:r>
                      <a:endParaRPr lang="en-US" dirty="0"/>
                    </a:p>
                  </a:txBody>
                  <a:tcPr marL="45057" marR="45057"/>
                </a:tc>
              </a:tr>
            </a:tbl>
          </a:graphicData>
        </a:graphic>
      </p:graphicFrame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1149626" y="4682331"/>
            <a:ext cx="9505122" cy="4351338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법적통제</a:t>
            </a:r>
            <a:r>
              <a:rPr lang="ko-KR" altLang="en-US" dirty="0" smtClean="0"/>
              <a:t> 요구사항</a:t>
            </a:r>
            <a:endParaRPr lang="en-US" altLang="ko-KR" dirty="0" smtClean="0"/>
          </a:p>
          <a:p>
            <a:r>
              <a:rPr lang="en-US" dirty="0" smtClean="0"/>
              <a:t>3.</a:t>
            </a:r>
            <a:r>
              <a:rPr lang="ko-KR" altLang="en-US" dirty="0" err="1" smtClean="0"/>
              <a:t>유출시</a:t>
            </a:r>
            <a:r>
              <a:rPr lang="ko-KR" altLang="en-US" dirty="0" smtClean="0"/>
              <a:t> 위험성 및 파급 영향</a:t>
            </a:r>
            <a:endParaRPr lang="en-US" altLang="ko-KR" dirty="0" smtClean="0"/>
          </a:p>
          <a:p>
            <a:r>
              <a:rPr lang="en-US" dirty="0" smtClean="0"/>
              <a:t>4. </a:t>
            </a:r>
            <a:r>
              <a:rPr lang="ko-KR" altLang="en-US" dirty="0" smtClean="0"/>
              <a:t>정보 민감도 </a:t>
            </a:r>
            <a:endParaRPr lang="en-US" altLang="ko-KR" dirty="0" smtClean="0"/>
          </a:p>
          <a:p>
            <a:r>
              <a:rPr lang="en-US" dirty="0" smtClean="0"/>
              <a:t>5. </a:t>
            </a:r>
            <a:r>
              <a:rPr lang="ko-KR" altLang="en-US" dirty="0" smtClean="0"/>
              <a:t>정보의 고유성 및 </a:t>
            </a:r>
            <a:r>
              <a:rPr lang="ko-KR" altLang="en-US" dirty="0" err="1" smtClean="0"/>
              <a:t>식별성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49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27210"/>
            <a:ext cx="10972800" cy="547130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4200" b="1" dirty="0"/>
              <a:t>개인정보 </a:t>
            </a:r>
            <a:r>
              <a:rPr lang="ko-KR" altLang="en-US" sz="4200" b="1" dirty="0" smtClean="0"/>
              <a:t>흐름분석은 </a:t>
            </a:r>
            <a:r>
              <a:rPr lang="en-US" altLang="ko-KR" sz="4200" b="1" dirty="0" smtClean="0"/>
              <a:t>4</a:t>
            </a:r>
            <a:r>
              <a:rPr lang="ko-KR" altLang="en-US" sz="4200" b="1" dirty="0" smtClean="0"/>
              <a:t> </a:t>
            </a:r>
            <a:r>
              <a:rPr lang="ko-KR" altLang="en-US" sz="4200" b="1" dirty="0"/>
              <a:t>단계로 </a:t>
            </a:r>
            <a:r>
              <a:rPr lang="ko-KR" altLang="en-US" sz="4200" b="1" dirty="0" smtClean="0"/>
              <a:t>진행</a:t>
            </a:r>
            <a:endParaRPr lang="en-US" altLang="ko-KR" sz="4200" b="1" dirty="0" smtClean="0"/>
          </a:p>
          <a:p>
            <a:pPr marL="0" indent="0">
              <a:buNone/>
            </a:pPr>
            <a:r>
              <a:rPr lang="en-US" altLang="ko-KR" sz="4200" dirty="0" smtClean="0"/>
              <a:t>1.</a:t>
            </a:r>
            <a:r>
              <a:rPr lang="ko-KR" altLang="en-US" sz="4200" dirty="0" smtClean="0"/>
              <a:t>개인정보 처리업무 분석</a:t>
            </a:r>
            <a:endParaRPr lang="en-US" altLang="ko-KR" sz="4200" dirty="0" smtClean="0"/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 smtClean="0"/>
              <a:t>영향평가 대상 </a:t>
            </a:r>
            <a:r>
              <a:rPr lang="ko-KR" altLang="en-US" dirty="0" err="1" smtClean="0"/>
              <a:t>업무중에서</a:t>
            </a:r>
            <a:r>
              <a:rPr lang="ko-KR" altLang="en-US" dirty="0" smtClean="0"/>
              <a:t> 개인정보 처리업무를 도출하여 평가범위를 산정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 err="1" smtClean="0"/>
              <a:t>개인정보를처리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수집</a:t>
            </a:r>
            <a:r>
              <a:rPr lang="en-US" altLang="ko-KR" dirty="0" smtClean="0"/>
              <a:t>,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연계</a:t>
            </a:r>
            <a:r>
              <a:rPr lang="en-US" altLang="ko-KR" dirty="0" smtClean="0"/>
              <a:t>,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,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복구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공개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파기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하는 모든 업무를 파악한다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4200" dirty="0" smtClean="0"/>
              <a:t>2.</a:t>
            </a:r>
            <a:r>
              <a:rPr lang="ko-KR" altLang="en-US" sz="4200" dirty="0" smtClean="0"/>
              <a:t>개인정보 </a:t>
            </a:r>
            <a:r>
              <a:rPr lang="ko-KR" altLang="en-US" sz="4200" dirty="0" err="1" smtClean="0"/>
              <a:t>흐름표</a:t>
            </a:r>
            <a:r>
              <a:rPr lang="ko-KR" altLang="en-US" sz="4200" dirty="0" smtClean="0"/>
              <a:t> 작성</a:t>
            </a:r>
            <a:endParaRPr lang="en-US" altLang="ko-KR" sz="4200" dirty="0" smtClean="0"/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 smtClean="0"/>
              <a:t>개인정보의 수집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제공 파기에 이르는</a:t>
            </a:r>
            <a:r>
              <a:rPr lang="en-US" altLang="ko-KR" dirty="0" smtClean="0"/>
              <a:t>life-cycle</a:t>
            </a:r>
            <a:r>
              <a:rPr lang="ko-KR" altLang="en-US" dirty="0" smtClean="0"/>
              <a:t>별 현황을 식별하여 개인정보처리현황을 명확히 </a:t>
            </a:r>
            <a:r>
              <a:rPr lang="ko-KR" altLang="en-US" dirty="0" err="1" smtClean="0"/>
              <a:t>알수있도록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흐름표를</a:t>
            </a:r>
            <a:r>
              <a:rPr lang="ko-KR" altLang="en-US" dirty="0" smtClean="0"/>
              <a:t> 작성한다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sz="4200" dirty="0" smtClean="0"/>
              <a:t>3.</a:t>
            </a:r>
            <a:r>
              <a:rPr lang="ko-KR" altLang="en-US" sz="4200" dirty="0" smtClean="0"/>
              <a:t>개인정보 흐름도 작성</a:t>
            </a:r>
            <a:endParaRPr lang="en-US" altLang="ko-KR" sz="4200" dirty="0" smtClean="0"/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 smtClean="0"/>
              <a:t>개인정보 </a:t>
            </a:r>
            <a:r>
              <a:rPr lang="ko-KR" altLang="en-US" dirty="0" err="1" smtClean="0"/>
              <a:t>흐름표를</a:t>
            </a:r>
            <a:r>
              <a:rPr lang="ko-KR" altLang="en-US" dirty="0" smtClean="0"/>
              <a:t> 바탕으로 개인정보의 수집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보유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파기에 이르는 </a:t>
            </a:r>
            <a:r>
              <a:rPr lang="en-US" altLang="ko-KR" dirty="0" smtClean="0"/>
              <a:t>life-cycle </a:t>
            </a:r>
            <a:r>
              <a:rPr lang="ko-KR" altLang="en-US" dirty="0" smtClean="0"/>
              <a:t>별 현황을 식별하여 개인정보 처리현황을 명확히 </a:t>
            </a:r>
            <a:r>
              <a:rPr lang="ko-KR" altLang="en-US" dirty="0" err="1" smtClean="0"/>
              <a:t>알수있도록</a:t>
            </a:r>
            <a:r>
              <a:rPr lang="ko-KR" altLang="en-US" dirty="0" smtClean="0"/>
              <a:t> 흐름도를 작성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4200" dirty="0" smtClean="0"/>
              <a:t>4.</a:t>
            </a:r>
            <a:r>
              <a:rPr lang="ko-KR" altLang="en-US" sz="4200" dirty="0" smtClean="0"/>
              <a:t>정보시스템 구조도 작성</a:t>
            </a:r>
            <a:endParaRPr lang="en-US" altLang="ko-KR" sz="4200" dirty="0" smtClean="0"/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 smtClean="0"/>
              <a:t>개인정보 처리시스템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개인정보내</a:t>
            </a:r>
            <a:r>
              <a:rPr lang="en-US" altLang="ko-KR" dirty="0" smtClean="0"/>
              <a:t>.</a:t>
            </a:r>
            <a:r>
              <a:rPr lang="ko-KR" altLang="en-US" dirty="0" smtClean="0"/>
              <a:t>외부 연계시스템 및 관련 </a:t>
            </a:r>
            <a:r>
              <a:rPr lang="ko-KR" altLang="en-US" dirty="0" err="1" smtClean="0"/>
              <a:t>이프라의</a:t>
            </a:r>
            <a:r>
              <a:rPr lang="ko-KR" altLang="en-US" dirty="0" smtClean="0"/>
              <a:t> 구성을 파악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-</a:t>
            </a:r>
            <a:r>
              <a:rPr lang="ko-KR" altLang="en-US" dirty="0"/>
              <a:t>다른 단계와 병렬 진행 가능하며 분석 초기에 작성하여 타 단계 진행 시 참고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※ </a:t>
            </a:r>
            <a:r>
              <a:rPr lang="ko-KR" altLang="en-US" dirty="0"/>
              <a:t>흐름분석 및 개선계획 수립 단계와 관련하여 본 수행안내서에서 제시된 </a:t>
            </a:r>
            <a:r>
              <a:rPr lang="ko-KR" altLang="en-US" dirty="0" smtClean="0"/>
              <a:t>양식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그림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예시로서</a:t>
            </a:r>
            <a:r>
              <a:rPr lang="en-US" altLang="ko-KR" dirty="0" smtClean="0"/>
              <a:t>, </a:t>
            </a:r>
            <a:r>
              <a:rPr lang="ko-KR" altLang="en-US" dirty="0"/>
              <a:t>영향평가 기관의 자체 방법론에 따라 대상 사업의 특성 등을 고려하여 양식을 추가 또는 일부 변형하여 사용할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/>
              <a:t>단 각 단계별 기본 절차는 준수하여야 하며 영향평가 품질 측면에서 각 절차의 취지 및 목적을 달성할 수 있도록 하여야 </a:t>
            </a:r>
            <a:r>
              <a:rPr lang="ko-KR" altLang="en-US" dirty="0" smtClean="0"/>
              <a:t>함 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 흐름 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9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7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흐름도 작성 연습 해보기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err="1" smtClean="0"/>
              <a:t>다음장에는</a:t>
            </a:r>
            <a:r>
              <a:rPr lang="ko-KR" altLang="en-US" dirty="0" smtClean="0"/>
              <a:t> 흐름도의 예시가 있습니다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err="1" smtClean="0"/>
              <a:t>부담없이</a:t>
            </a:r>
            <a:r>
              <a:rPr lang="ko-KR" altLang="en-US" dirty="0" smtClean="0"/>
              <a:t> 흐름도 작성을 해보기 바랍니다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77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5033" cy="68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3574"/>
            <a:ext cx="12280605" cy="71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3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1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01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502" cy="68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2503" cy="69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3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75139" y="1227382"/>
            <a:ext cx="10972800" cy="4525962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부터는</a:t>
            </a:r>
            <a:r>
              <a:rPr lang="ko-KR" altLang="en-US" dirty="0" smtClean="0"/>
              <a:t> 위 영향평가 절차의 </a:t>
            </a:r>
            <a:r>
              <a:rPr lang="ko-KR" altLang="en-US" dirty="0" err="1" smtClean="0"/>
              <a:t>세부내용중</a:t>
            </a:r>
            <a:r>
              <a:rPr lang="ko-KR" altLang="en-US" dirty="0" smtClean="0"/>
              <a:t> 꼭 </a:t>
            </a:r>
            <a:endParaRPr lang="en-US" altLang="ko-KR" dirty="0" smtClean="0"/>
          </a:p>
          <a:p>
            <a:pPr marL="0" indent="0" algn="ctr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dirty="0" err="1" smtClean="0"/>
              <a:t>알아야될</a:t>
            </a:r>
            <a:r>
              <a:rPr lang="ko-KR" altLang="en-US" dirty="0" smtClean="0"/>
              <a:t> 내용들로 정리해보았다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ko-KR" altLang="en-US" dirty="0" smtClean="0"/>
              <a:t>부담 없이 가볍게 읽어 보면 </a:t>
            </a:r>
            <a:r>
              <a:rPr lang="ko-KR" altLang="en-US" dirty="0" err="1" smtClean="0"/>
              <a:t>좋을듯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5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25" y="1258956"/>
            <a:ext cx="11576649" cy="53833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가 무엇인지 짚고 넘어 가보자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en-US" dirty="0" err="1" smtClean="0"/>
              <a:t>Plan,Do,Check,Act</a:t>
            </a:r>
            <a:r>
              <a:rPr lang="en-US" dirty="0" smtClean="0"/>
              <a:t> </a:t>
            </a:r>
            <a:r>
              <a:rPr lang="ko-KR" altLang="en-US" dirty="0" smtClean="0"/>
              <a:t>의 반복 사이클 로써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en-US" b="1" u="sng" dirty="0" smtClean="0">
                <a:solidFill>
                  <a:srgbClr val="FF0000"/>
                </a:solidFill>
              </a:rPr>
              <a:t>지속적이고 반복적인 개선 활동을 요구한다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개인정보 보호 관리과정 이다 </a:t>
            </a:r>
            <a:endParaRPr lang="en-US" altLang="ko-KR" dirty="0" smtClean="0"/>
          </a:p>
          <a:p>
            <a:r>
              <a:rPr lang="ko-KR" altLang="en-US" dirty="0" smtClean="0"/>
              <a:t>조직구성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위험관리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모니터링감사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정책 </a:t>
            </a:r>
            <a:endParaRPr lang="en-US" altLang="ko-KR" dirty="0" smtClean="0"/>
          </a:p>
          <a:p>
            <a:r>
              <a:rPr lang="en-US" dirty="0" smtClean="0"/>
              <a:t>1.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plan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정책수립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관리범위정함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관리범위내의개인정보자산식별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3000" dirty="0" smtClean="0"/>
              <a:t>.</a:t>
            </a:r>
            <a:r>
              <a:rPr lang="ko-KR" altLang="en-US" sz="3000" dirty="0" err="1" smtClean="0"/>
              <a:t>개인정보흐름파악및</a:t>
            </a:r>
            <a:r>
              <a:rPr lang="ko-KR" altLang="en-US" sz="3000" dirty="0" smtClean="0"/>
              <a:t> 흐름도 작성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개인정보처리상에 문제점 파악</a:t>
            </a:r>
            <a:r>
              <a:rPr lang="en-US" altLang="ko-KR" sz="3000" dirty="0" smtClean="0"/>
              <a:t>.)</a:t>
            </a:r>
          </a:p>
          <a:p>
            <a:r>
              <a:rPr lang="en-US" dirty="0" smtClean="0"/>
              <a:t>2.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do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식별된 정보자산을 바탕으로 위험평가 실시                               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수립과 이행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3.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check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</a:t>
            </a:r>
            <a:r>
              <a:rPr lang="ko-KR" altLang="en-US" sz="3000" dirty="0" err="1" smtClean="0"/>
              <a:t>효과성확인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모니터링     </a:t>
            </a:r>
            <a:r>
              <a:rPr lang="ko-KR" altLang="en-US" sz="3000" dirty="0" err="1" smtClean="0"/>
              <a:t>정기적인점검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감사실시등으로</a:t>
            </a:r>
            <a:r>
              <a:rPr lang="ko-KR" altLang="en-US" sz="3000" dirty="0" smtClean="0"/>
              <a:t> 체크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4.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act 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잔여 위험에 대한 추가적인 조치사항 </a:t>
            </a:r>
            <a:r>
              <a:rPr lang="ko-KR" altLang="en-US" dirty="0" smtClean="0"/>
              <a:t>반영 </a:t>
            </a:r>
            <a:r>
              <a:rPr lang="en-US" altLang="ko-KR" sz="3000" dirty="0" smtClean="0"/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반영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순환 </a:t>
            </a:r>
            <a:r>
              <a:rPr lang="en-US" altLang="ko-KR" b="1" dirty="0" smtClean="0">
                <a:solidFill>
                  <a:srgbClr val="FF0000"/>
                </a:solidFill>
              </a:rPr>
              <a:t>PDCA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52" y="113333"/>
            <a:ext cx="10515600" cy="1325563"/>
          </a:xfrm>
        </p:spPr>
        <p:txBody>
          <a:bodyPr/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사이클기반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71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7028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0" y="4261175"/>
            <a:ext cx="280103" cy="32467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87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7135"/>
            <a:ext cx="12455610" cy="72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6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5124" cy="67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0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7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5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7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56123" cy="69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42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502" cy="69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0" y="1143000"/>
            <a:ext cx="12059478" cy="55626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거버넌스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(governance)</a:t>
            </a:r>
            <a:r>
              <a:rPr lang="en-US" altLang="ko-KR" dirty="0"/>
              <a:t>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무엇일까 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정부 와 </a:t>
            </a:r>
            <a:r>
              <a:rPr lang="ko-KR" altLang="en-US" dirty="0" err="1" smtClean="0"/>
              <a:t>비슷하지않은가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???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국가의 </a:t>
            </a:r>
            <a:r>
              <a:rPr lang="ko-KR" altLang="en-US" dirty="0" err="1" smtClean="0"/>
              <a:t>여러업무를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관리하기위해</a:t>
            </a:r>
            <a:r>
              <a:rPr lang="ko-KR" altLang="en-US" dirty="0" smtClean="0"/>
              <a:t> 정치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경제및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행정적권환을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행사하는방식으로써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일종의 국정관리 체계라고 의미를 생각하자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현재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우리는 정보보안을 말하고 있으므로 </a:t>
            </a:r>
            <a:r>
              <a:rPr lang="en-US" altLang="ko-KR" dirty="0" smtClean="0"/>
              <a:t>IT, Security </a:t>
            </a:r>
            <a:r>
              <a:rPr lang="ko-KR" altLang="en-US" dirty="0" smtClean="0"/>
              <a:t>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명령등을</a:t>
            </a:r>
            <a:r>
              <a:rPr lang="ko-KR" altLang="en-US" dirty="0" smtClean="0"/>
              <a:t> 준수 </a:t>
            </a:r>
            <a:r>
              <a:rPr lang="ko-KR" altLang="en-US" dirty="0" err="1" smtClean="0"/>
              <a:t>한다라고</a:t>
            </a:r>
            <a:r>
              <a:rPr lang="ko-KR" altLang="en-US" dirty="0" smtClean="0"/>
              <a:t> 해석 </a:t>
            </a:r>
            <a:r>
              <a:rPr lang="ko-KR" altLang="en-US" dirty="0" err="1" smtClean="0"/>
              <a:t>하면될것같다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IT </a:t>
            </a:r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 smtClean="0"/>
              <a:t>Security </a:t>
            </a:r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 에 대해 알아보도록 하자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이해하고 나가자</a:t>
            </a:r>
            <a:r>
              <a:rPr lang="en-US" altLang="ko-K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60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02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12312503" cy="685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65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8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2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65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2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/>
              <a:t>◊</a:t>
            </a:r>
            <a:r>
              <a:rPr lang="ko-KR" altLang="en-US" dirty="0" smtClean="0"/>
              <a:t>영향평가 </a:t>
            </a:r>
            <a:r>
              <a:rPr lang="ko-KR" altLang="en-US" dirty="0" smtClean="0"/>
              <a:t>인증 대상  딱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가지만 생각하자</a:t>
            </a:r>
            <a:r>
              <a:rPr lang="en-US" altLang="ko-KR" dirty="0" smtClean="0"/>
              <a:t>.◊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공공 기관 </a:t>
            </a:r>
            <a:r>
              <a:rPr lang="en-US" altLang="ko-KR" dirty="0" smtClean="0"/>
              <a:t>!!!!</a:t>
            </a:r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ko-KR" altLang="en-US" dirty="0" smtClean="0"/>
              <a:t>개인정보파일 보유건수 중 </a:t>
            </a:r>
            <a:r>
              <a:rPr lang="en-US" altLang="ko-KR" dirty="0" smtClean="0"/>
              <a:t>5 </a:t>
            </a:r>
            <a:r>
              <a:rPr lang="ko-KR" altLang="en-US" dirty="0" smtClean="0"/>
              <a:t>단위로 암기해보자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♥  5</a:t>
            </a:r>
            <a:r>
              <a:rPr lang="ko-KR" altLang="en-US" dirty="0" smtClean="0"/>
              <a:t>만</a:t>
            </a:r>
            <a:r>
              <a:rPr lang="en-US" altLang="ko-KR" dirty="0" smtClean="0"/>
              <a:t>-5</a:t>
            </a:r>
            <a:r>
              <a:rPr lang="ko-KR" altLang="en-US" dirty="0" err="1" smtClean="0"/>
              <a:t>만명이상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민감정보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♥  50</a:t>
            </a:r>
            <a:r>
              <a:rPr lang="ko-KR" altLang="en-US" dirty="0" smtClean="0"/>
              <a:t>만</a:t>
            </a:r>
            <a:r>
              <a:rPr lang="en-US" altLang="ko-KR" dirty="0" smtClean="0"/>
              <a:t>-50</a:t>
            </a:r>
            <a:r>
              <a:rPr lang="ko-KR" altLang="en-US" dirty="0" err="1" smtClean="0"/>
              <a:t>만명</a:t>
            </a:r>
            <a:r>
              <a:rPr lang="ko-KR" altLang="en-US" dirty="0" smtClean="0"/>
              <a:t> 의 연계 가능한 개인정보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♥  100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– 100</a:t>
            </a:r>
            <a:r>
              <a:rPr lang="ko-KR" altLang="en-US" dirty="0" err="1" smtClean="0"/>
              <a:t>만명이상</a:t>
            </a:r>
            <a:r>
              <a:rPr lang="ko-KR" altLang="en-US" dirty="0" smtClean="0"/>
              <a:t> 개인정보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이것만 </a:t>
            </a:r>
            <a:r>
              <a:rPr lang="ko-KR" altLang="en-US" dirty="0" smtClean="0"/>
              <a:t>기억하자</a:t>
            </a:r>
            <a:r>
              <a:rPr lang="en-US" altLang="ko-KR" dirty="0" smtClean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수고 하셨습니다</a:t>
            </a:r>
            <a:r>
              <a:rPr lang="en-US" altLang="ko-KR" dirty="0" smtClean="0"/>
              <a:t>. ^^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PIA </a:t>
            </a:r>
            <a:r>
              <a:rPr lang="ko-KR" altLang="en-US" dirty="0" smtClean="0"/>
              <a:t>개인정보 영향평가 개념잡기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56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07033" y="1448130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 smtClean="0"/>
              <a:t>많이 부족한 자료 이지만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나름대로 열심히 공부 하였고</a:t>
            </a:r>
            <a:r>
              <a:rPr lang="en-US" altLang="ko-KR" sz="2500" dirty="0" smtClean="0"/>
              <a:t>,  </a:t>
            </a:r>
            <a:r>
              <a:rPr lang="ko-KR" altLang="en-US" sz="2500" dirty="0" smtClean="0"/>
              <a:t>지금 </a:t>
            </a:r>
            <a:r>
              <a:rPr lang="ko-KR" altLang="en-US" sz="2500" dirty="0" err="1" smtClean="0"/>
              <a:t>이시간에도</a:t>
            </a:r>
            <a:r>
              <a:rPr lang="ko-KR" altLang="en-US" sz="2500" dirty="0" smtClean="0"/>
              <a:t> 열심히 공부할 누군가와 공유 하고 싶어 작성 하게 되었습니다</a:t>
            </a:r>
            <a:r>
              <a:rPr lang="en-US" altLang="ko-KR" sz="2500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감사합니다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^^</a:t>
            </a:r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96" y="3158569"/>
            <a:ext cx="1100044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무료, 공개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스터디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카페 입니다.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배포 자유!! 하지만 수정은 금지 합니다. !! (힘들게 제작한 제작자 입니다)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비영리 목적으로 순수 하게 학습이 목표 입니다.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때문에, 학습 하며 작성한 자료를 이미지 그대로 첨부 하였습니다.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부분이나, 수정될 부분이 있으면 피드백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주시는되로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즉시 수정 하도록 노력하겠습니다.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KISA,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google,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사의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,이미지 를 사용 하였습니다. 문제시, 즉시 삭제 하도록 하겠습니다.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4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거버넌스</a:t>
            </a:r>
            <a:endParaRPr 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687"/>
            <a:ext cx="6016487" cy="5684313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52" y="1173686"/>
            <a:ext cx="6082748" cy="5684313"/>
          </a:xfrm>
        </p:spPr>
      </p:pic>
    </p:spTree>
    <p:extLst>
      <p:ext uri="{BB962C8B-B14F-4D97-AF65-F5344CB8AC3E}">
        <p14:creationId xmlns:p14="http://schemas.microsoft.com/office/powerpoint/2010/main" val="365407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19"/>
            <a:ext cx="6096000" cy="568378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7" y="1205450"/>
            <a:ext cx="5989983" cy="5652550"/>
          </a:xfrm>
        </p:spPr>
      </p:pic>
    </p:spTree>
    <p:extLst>
      <p:ext uri="{BB962C8B-B14F-4D97-AF65-F5344CB8AC3E}">
        <p14:creationId xmlns:p14="http://schemas.microsoft.com/office/powerpoint/2010/main" val="131719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half" idx="4294967295"/>
          </p:nvPr>
        </p:nvSpPr>
        <p:spPr>
          <a:xfrm>
            <a:off x="0" y="5439949"/>
            <a:ext cx="12192000" cy="4525962"/>
          </a:xfrm>
        </p:spPr>
        <p:txBody>
          <a:bodyPr/>
          <a:lstStyle/>
          <a:p>
            <a:r>
              <a:rPr lang="ko-KR" altLang="en-US" dirty="0" smtClean="0"/>
              <a:t>정보보호를 위해서는 </a:t>
            </a:r>
            <a:r>
              <a:rPr lang="ko-KR" altLang="en-US" dirty="0" err="1" smtClean="0"/>
              <a:t>거버넌스와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컴플라이언스의</a:t>
            </a:r>
            <a:r>
              <a:rPr lang="ko-KR" altLang="en-US" dirty="0" smtClean="0"/>
              <a:t> 강화가 필요하다</a:t>
            </a:r>
            <a:r>
              <a:rPr lang="en-US" altLang="ko-KR" dirty="0" smtClean="0"/>
              <a:t>. </a:t>
            </a:r>
            <a:endParaRPr 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439950"/>
          </a:xfrm>
        </p:spPr>
      </p:pic>
    </p:spTree>
    <p:extLst>
      <p:ext uri="{BB962C8B-B14F-4D97-AF65-F5344CB8AC3E}">
        <p14:creationId xmlns:p14="http://schemas.microsoft.com/office/powerpoint/2010/main" val="112747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인증의 </a:t>
            </a:r>
            <a:r>
              <a:rPr lang="ko-KR" altLang="en-US" dirty="0" smtClean="0"/>
              <a:t>필요성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1" y="970720"/>
            <a:ext cx="12022665" cy="5708376"/>
          </a:xfrm>
        </p:spPr>
      </p:pic>
    </p:spTree>
    <p:extLst>
      <p:ext uri="{BB962C8B-B14F-4D97-AF65-F5344CB8AC3E}">
        <p14:creationId xmlns:p14="http://schemas.microsoft.com/office/powerpoint/2010/main" val="1489354006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669</TotalTime>
  <Words>1633</Words>
  <Application>Microsoft Office PowerPoint</Application>
  <PresentationFormat>와이드스크린</PresentationFormat>
  <Paragraphs>227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Tahoma</vt:lpstr>
      <vt:lpstr>Wingdings</vt:lpstr>
      <vt:lpstr>New_Natural01</vt:lpstr>
      <vt:lpstr>PIA 개인정보 영향평가</vt:lpstr>
      <vt:lpstr>목    차 </vt:lpstr>
      <vt:lpstr>개인정보 등급 분류시 고려할 요소</vt:lpstr>
      <vt:lpstr>PDCA 사이클기반</vt:lpstr>
      <vt:lpstr>거버넌스 와 컴플라이언스 를 이해하고 나가자 </vt:lpstr>
      <vt:lpstr>거버넌스</vt:lpstr>
      <vt:lpstr>컴플라이언스 ?</vt:lpstr>
      <vt:lpstr>PowerPoint 프레젠테이션</vt:lpstr>
      <vt:lpstr>인증의 필요성</vt:lpstr>
      <vt:lpstr>인증의 필요성</vt:lpstr>
      <vt:lpstr>구성요소 다시 확인 ! 관리적,물리적,기술적 보호대책 !!!    필수 !!학습 하자 !!!</vt:lpstr>
      <vt:lpstr>관리적 보호조치  는 무엇인가 ?</vt:lpstr>
      <vt:lpstr>물리적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PowerPoint 프레젠테이션</vt:lpstr>
      <vt:lpstr>PIA 개인정보 영향평가  무엇인가요 ?</vt:lpstr>
      <vt:lpstr>PIA 개인정보 영향평가  무엇인가요 ?</vt:lpstr>
      <vt:lpstr>PowerPoint 프레젠테이션</vt:lpstr>
      <vt:lpstr>영향 평가 시기</vt:lpstr>
      <vt:lpstr>영향 평가 시기</vt:lpstr>
      <vt:lpstr>개인정보 영향평가 수행체계</vt:lpstr>
      <vt:lpstr>PIA 개인정보 영향평가 수행절차 요약</vt:lpstr>
      <vt:lpstr>PowerPoint 프레젠테이션</vt:lpstr>
      <vt:lpstr>PIA 영향평가 수행절차</vt:lpstr>
      <vt:lpstr>PowerPoint 프레젠테이션</vt:lpstr>
      <vt:lpstr>개인정보 흐름 분석</vt:lpstr>
      <vt:lpstr>PowerPoint 프레젠테이션</vt:lpstr>
      <vt:lpstr>흐름도 작성 연습 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PIA 개인정보 영향평가 개념잡기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PIMS 개인정보 관리체계</dc:title>
  <dc:creator>Windows 사용자</dc:creator>
  <cp:lastModifiedBy>Windows 사용자</cp:lastModifiedBy>
  <cp:revision>76</cp:revision>
  <dcterms:created xsi:type="dcterms:W3CDTF">2018-08-09T04:41:47Z</dcterms:created>
  <dcterms:modified xsi:type="dcterms:W3CDTF">2018-08-09T18:50:47Z</dcterms:modified>
</cp:coreProperties>
</file>